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59" r:id="rId4"/>
    <p:sldId id="258" r:id="rId5"/>
    <p:sldId id="260" r:id="rId6"/>
    <p:sldId id="261" r:id="rId7"/>
    <p:sldId id="262" r:id="rId8"/>
    <p:sldId id="257" r:id="rId9"/>
    <p:sldId id="264" r:id="rId10"/>
    <p:sldId id="267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49" autoAdjust="0"/>
    <p:restoredTop sz="86432" autoAdjust="0"/>
  </p:normalViewPr>
  <p:slideViewPr>
    <p:cSldViewPr>
      <p:cViewPr varScale="1">
        <p:scale>
          <a:sx n="101" d="100"/>
          <a:sy n="101" d="100"/>
        </p:scale>
        <p:origin x="-11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0166E-4915-483D-AB98-8C15DD1A2209}" type="datetimeFigureOut">
              <a:rPr lang="en-US" smtClean="0"/>
              <a:pPr/>
              <a:t>8/7/2011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660DA-7716-4895-9C9E-FBF0B71C4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A660DA-7716-4895-9C9E-FBF0B71C4E6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A660DA-7716-4895-9C9E-FBF0B71C4E6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A660DA-7716-4895-9C9E-FBF0B71C4E6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A660DA-7716-4895-9C9E-FBF0B71C4E6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A660DA-7716-4895-9C9E-FBF0B71C4E6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A660DA-7716-4895-9C9E-FBF0B71C4E6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A660DA-7716-4895-9C9E-FBF0B71C4E6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A660DA-7716-4895-9C9E-FBF0B71C4E6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A660DA-7716-4895-9C9E-FBF0B71C4E6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A660DA-7716-4895-9C9E-FBF0B71C4E6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A660DA-7716-4895-9C9E-FBF0B71C4E6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holybible.com.cn/luke/16-10.ht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onsumption_(economics)" TargetMode="External"/><Relationship Id="rId7" Type="http://schemas.openxmlformats.org/officeDocument/2006/relationships/hyperlink" Target="http://en.wikipedia.org/wiki/Impor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Export" TargetMode="External"/><Relationship Id="rId5" Type="http://schemas.openxmlformats.org/officeDocument/2006/relationships/hyperlink" Target="http://en.wikipedia.org/wiki/Government_spending" TargetMode="External"/><Relationship Id="rId4" Type="http://schemas.openxmlformats.org/officeDocument/2006/relationships/hyperlink" Target="http://en.wikipedia.org/wiki/Gross_private_domestic_investmen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olybible.com.cn/2_timothy/3-1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olybible.com.cn/2_timothy/3-2.htm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holybible.com.cn/luke/16-6.htm" TargetMode="External"/><Relationship Id="rId3" Type="http://schemas.openxmlformats.org/officeDocument/2006/relationships/hyperlink" Target="http://holybible.com.cn/luke/16-1.htm" TargetMode="External"/><Relationship Id="rId7" Type="http://schemas.openxmlformats.org/officeDocument/2006/relationships/hyperlink" Target="http://holybible.com.cn/luke/16-5.ht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olybible.com.cn/luke/16-4.htm" TargetMode="External"/><Relationship Id="rId11" Type="http://schemas.openxmlformats.org/officeDocument/2006/relationships/hyperlink" Target="http://holybible.com.cn/luke/16-9.htm" TargetMode="External"/><Relationship Id="rId5" Type="http://schemas.openxmlformats.org/officeDocument/2006/relationships/hyperlink" Target="http://holybible.com.cn/luke/16-3.htm" TargetMode="External"/><Relationship Id="rId10" Type="http://schemas.openxmlformats.org/officeDocument/2006/relationships/hyperlink" Target="http://holybible.com.cn/luke/16-8.htm" TargetMode="External"/><Relationship Id="rId4" Type="http://schemas.openxmlformats.org/officeDocument/2006/relationships/hyperlink" Target="http://holybible.com.cn/luke/16-2.htm" TargetMode="External"/><Relationship Id="rId9" Type="http://schemas.openxmlformats.org/officeDocument/2006/relationships/hyperlink" Target="http://holybible.com.cn/luke/16-7.ht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holybible.com.cn/luke/16-10.ht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olybible.com.cn/luke/16-13.htm" TargetMode="External"/><Relationship Id="rId5" Type="http://schemas.openxmlformats.org/officeDocument/2006/relationships/hyperlink" Target="http://holybible.com.cn/luke/16-12.htm" TargetMode="External"/><Relationship Id="rId4" Type="http://schemas.openxmlformats.org/officeDocument/2006/relationships/hyperlink" Target="http://holybible.com.cn/luke/16-11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/>
              <a:t>錢財無用的時候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b="1" dirty="0" smtClean="0"/>
              <a:t>2011-08-07</a:t>
            </a:r>
            <a:endParaRPr lang="en-US" dirty="0"/>
          </a:p>
        </p:txBody>
      </p:sp>
      <p:pic>
        <p:nvPicPr>
          <p:cNvPr id="4" name="Picture 8" descr="save_mon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400800" y="4114800"/>
            <a:ext cx="2743200" cy="274320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What do we need to do?</a:t>
            </a:r>
            <a:endParaRPr lang="en-US" dirty="0"/>
          </a:p>
        </p:txBody>
      </p:sp>
      <p:pic>
        <p:nvPicPr>
          <p:cNvPr id="3" name="Picture 2" descr="Gov. Rick Perry prayer rally&#10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0"/>
            <a:ext cx="4329546" cy="2857501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724400" y="3810000"/>
            <a:ext cx="4114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Texas Gov. Rick Perry prays with the Rev. C. L. Jackson on stage during a rally at Reliant Stadium in Houston. It was billed as a call to prayer for a nation in crisis.</a:t>
            </a:r>
          </a:p>
          <a:p>
            <a:r>
              <a:rPr lang="en-US" dirty="0" smtClean="0"/>
              <a:t>More than 30,000 people in daylong prayer and fasting.</a:t>
            </a:r>
            <a:endParaRPr lang="en-US" dirty="0"/>
          </a:p>
        </p:txBody>
      </p:sp>
      <p:pic>
        <p:nvPicPr>
          <p:cNvPr id="5" name="Picture 4" descr="Rick Perry offers a prayer for Obama at 'The Response' rall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5629275"/>
            <a:ext cx="1781175" cy="100012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57200" y="990600"/>
            <a:ext cx="8001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ja-JP" altLang="en-US" sz="2400" b="1" smtClean="0"/>
              <a:t>歷 代 </a:t>
            </a:r>
            <a:r>
              <a:rPr lang="ja-JP" altLang="en-US" sz="2400" b="1" smtClean="0"/>
              <a:t>志 </a:t>
            </a:r>
            <a:r>
              <a:rPr lang="ja-JP" altLang="en-US" sz="2400" b="1" smtClean="0"/>
              <a:t>下 </a:t>
            </a:r>
            <a:r>
              <a:rPr lang="en-US" altLang="zh-TW" sz="2400" dirty="0" smtClean="0"/>
              <a:t>7:14</a:t>
            </a:r>
            <a:r>
              <a:rPr lang="zh-TW" altLang="en-US" sz="2400" dirty="0" smtClean="0"/>
              <a:t>這 稱 為 我 名 下 的 子 民 、 若 是 自 卑 、 禱 告 、 尋 求 我 的 面 、 轉 離 他 們 的 惡 行 ． 我 必 從 天 上 垂 聽 、 赦 免 他 們 的 罪 醫 治 他 們 的 地 。</a:t>
            </a:r>
            <a:r>
              <a:rPr lang="en-US" altLang="zh-TW" sz="2400" dirty="0" smtClean="0"/>
              <a:t>7:15</a:t>
            </a:r>
            <a:r>
              <a:rPr lang="zh-TW" altLang="en-US" sz="2400" dirty="0" smtClean="0"/>
              <a:t>我 必 睜 眼 看 、 側 耳 聽 、 在 此 處 所 獻 的 禱 告 。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Repent </a:t>
            </a:r>
            <a:r>
              <a:rPr lang="en-US" sz="2400" dirty="0" smtClean="0"/>
              <a:t>to the Lord!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Pray for the nation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Stand up and honor God</a:t>
            </a:r>
            <a:r>
              <a:rPr lang="en-US" sz="2400" dirty="0" smtClean="0"/>
              <a:t>!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3400" y="685800"/>
            <a:ext cx="8001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Vote </a:t>
            </a:r>
            <a:r>
              <a:rPr lang="en-US" sz="2400" dirty="0" smtClean="0"/>
              <a:t>for the godly people / </a:t>
            </a:r>
            <a:r>
              <a:rPr lang="en-US" sz="2400" dirty="0" smtClean="0"/>
              <a:t>law</a:t>
            </a:r>
          </a:p>
          <a:p>
            <a:pPr lvl="1"/>
            <a:r>
              <a:rPr lang="ja-JP" altLang="en-US" sz="2400" b="1" smtClean="0"/>
              <a:t>馬 太 </a:t>
            </a:r>
            <a:r>
              <a:rPr lang="ja-JP" altLang="en-US" sz="2400" b="1" smtClean="0"/>
              <a:t>福 </a:t>
            </a:r>
            <a:r>
              <a:rPr lang="ja-JP" altLang="en-US" sz="2400" b="1" smtClean="0"/>
              <a:t>音 </a:t>
            </a:r>
            <a:r>
              <a:rPr lang="en-US" altLang="zh-TW" sz="2400" dirty="0" smtClean="0"/>
              <a:t>5:13</a:t>
            </a:r>
            <a:r>
              <a:rPr lang="zh-TW" altLang="en-US" sz="2400" dirty="0" smtClean="0"/>
              <a:t>你 們 是 世 上 的 鹽 ． 鹽 若 失 了 味 、 怎 能 叫 他 再 鹹 呢 ． 以 後 無 用 、 不 過 丟 在 外 面 、 被 人 踐 踏 了 。</a:t>
            </a:r>
            <a:r>
              <a:rPr lang="en-US" altLang="zh-TW" sz="2400" dirty="0" smtClean="0"/>
              <a:t>5:14</a:t>
            </a:r>
            <a:r>
              <a:rPr lang="zh-TW" altLang="en-US" sz="2400" dirty="0" smtClean="0"/>
              <a:t>你 們 是 世 上 的 光 ． 城 造 在 山 上 、 是 不 能 隱 藏 的 。</a:t>
            </a:r>
            <a:r>
              <a:rPr lang="en-US" altLang="zh-TW" sz="2400" dirty="0" smtClean="0"/>
              <a:t>5:15</a:t>
            </a:r>
            <a:r>
              <a:rPr lang="zh-TW" altLang="en-US" sz="2400" dirty="0" smtClean="0"/>
              <a:t>人 點 燈 、 不 放 在 斗 底 下 、 是 放 在 燈 臺 上 、 就 照 亮 一 家 的 人 。</a:t>
            </a:r>
            <a:r>
              <a:rPr lang="en-US" altLang="zh-TW" sz="2400" dirty="0" smtClean="0"/>
              <a:t>5:16</a:t>
            </a:r>
            <a:r>
              <a:rPr lang="zh-TW" altLang="en-US" sz="2400" dirty="0" smtClean="0"/>
              <a:t>你 們 的 光 也 當 這 樣 照 在 人 前 、 叫 他 們 看 見 你 們 的 好 行 為 、 便 將 榮 耀 歸 給 你 們 在 天 上 的 父 。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Be loyal to the Lord in small </a:t>
            </a:r>
            <a:r>
              <a:rPr lang="en-US" sz="2400" dirty="0" smtClean="0"/>
              <a:t>thing</a:t>
            </a:r>
          </a:p>
          <a:p>
            <a:pPr lvl="1"/>
            <a:r>
              <a:rPr lang="ja-JP" altLang="en-US" sz="2400" b="1" smtClean="0"/>
              <a:t>路 加 福 </a:t>
            </a:r>
            <a:r>
              <a:rPr lang="ja-JP" altLang="en-US" sz="2400" b="1" smtClean="0"/>
              <a:t>音 </a:t>
            </a:r>
            <a:r>
              <a:rPr lang="en-US" altLang="ja-JP" sz="2400" b="1" dirty="0" smtClean="0"/>
              <a:t>16:</a:t>
            </a:r>
            <a:r>
              <a:rPr lang="en-US" altLang="zh-TW" sz="2400" b="1" dirty="0" smtClean="0">
                <a:hlinkClick r:id="rId3"/>
              </a:rPr>
              <a:t>10</a:t>
            </a:r>
            <a:r>
              <a:rPr lang="en-US" altLang="zh-TW" sz="2400" b="1" dirty="0" smtClean="0"/>
              <a:t>  </a:t>
            </a:r>
            <a:r>
              <a:rPr lang="zh-TW" altLang="en-US" sz="2400" dirty="0" smtClean="0"/>
              <a:t>人 </a:t>
            </a:r>
            <a:r>
              <a:rPr lang="zh-TW" altLang="en-US" sz="2400" dirty="0" smtClean="0"/>
              <a:t>在 最 小 的 事 上 忠 心 ， 在 大 事 上 也 忠 心 ； 在 最 小 的 事 上 不 義 ， 在 大 事 上 也 不 義 </a:t>
            </a:r>
            <a:r>
              <a:rPr lang="zh-TW" altLang="en-US" sz="2400" dirty="0" smtClean="0"/>
              <a:t>。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Expect the worse to happen and get </a:t>
            </a:r>
            <a:r>
              <a:rPr lang="en-US" sz="2400" dirty="0" smtClean="0"/>
              <a:t>prepared</a:t>
            </a:r>
            <a:endParaRPr lang="en-US" sz="2400" dirty="0" smtClean="0"/>
          </a:p>
          <a:p>
            <a:pPr lvl="1"/>
            <a:r>
              <a:rPr lang="ja-JP" altLang="en-US" sz="2400" b="1" smtClean="0"/>
              <a:t>啟 </a:t>
            </a:r>
            <a:r>
              <a:rPr lang="ja-JP" altLang="en-US" sz="2400" b="1" smtClean="0"/>
              <a:t>示 </a:t>
            </a:r>
            <a:r>
              <a:rPr lang="ja-JP" altLang="en-US" sz="2400" b="1" smtClean="0"/>
              <a:t>錄 </a:t>
            </a:r>
            <a:r>
              <a:rPr lang="en-US" altLang="zh-TW" sz="2400" dirty="0" smtClean="0"/>
              <a:t>3:10  </a:t>
            </a:r>
            <a:r>
              <a:rPr lang="zh-TW" altLang="en-US" sz="2400" dirty="0" smtClean="0"/>
              <a:t>你 </a:t>
            </a:r>
            <a:r>
              <a:rPr lang="zh-TW" altLang="en-US" sz="2400" dirty="0" smtClean="0"/>
              <a:t>既 遵 守 我 忍 耐 的 道 、 我 必 在 普 天 下 人 受 試 煉 的 時 候 、 保 守 你 免 去 你 的 試 煉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you buy with US$20?</a:t>
            </a:r>
          </a:p>
          <a:p>
            <a:r>
              <a:rPr lang="en-US" dirty="0" smtClean="0"/>
              <a:t>In what situation that the money has no use?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Capitalism (</a:t>
            </a:r>
            <a:r>
              <a:rPr lang="ja-JP" altLang="en-US" sz="2000" smtClean="0"/>
              <a:t>資本主義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Price = Cost (wage, material, investment)+ Profit</a:t>
            </a:r>
          </a:p>
          <a:p>
            <a:r>
              <a:rPr lang="en-US" dirty="0" smtClean="0"/>
              <a:t>Balance of budget</a:t>
            </a:r>
          </a:p>
          <a:p>
            <a:pPr lvl="1"/>
            <a:r>
              <a:rPr lang="en-US" dirty="0" smtClean="0"/>
              <a:t>Expense = Income - Saving</a:t>
            </a:r>
          </a:p>
          <a:p>
            <a:r>
              <a:rPr lang="en-US" dirty="0" smtClean="0"/>
              <a:t>American economic – Grow by spending</a:t>
            </a:r>
          </a:p>
          <a:p>
            <a:pPr lvl="1"/>
            <a:r>
              <a:rPr lang="en-US" dirty="0" smtClean="0"/>
              <a:t>Expense = Income + Credit / Loan</a:t>
            </a:r>
          </a:p>
          <a:p>
            <a:endParaRPr lang="en-US" sz="1100" dirty="0" smtClean="0"/>
          </a:p>
          <a:p>
            <a:r>
              <a:rPr lang="en-US" dirty="0" smtClean="0"/>
              <a:t>Gross domestic product (GDP /</a:t>
            </a:r>
            <a:r>
              <a:rPr lang="zh-TW" altLang="en-US" dirty="0" smtClean="0"/>
              <a:t> </a:t>
            </a:r>
            <a:r>
              <a:rPr lang="zh-TW" altLang="en-US" sz="2800" dirty="0" smtClean="0"/>
              <a:t>國內生產總值</a:t>
            </a:r>
            <a:r>
              <a:rPr lang="en-US" dirty="0" smtClean="0"/>
              <a:t>)</a:t>
            </a:r>
          </a:p>
          <a:p>
            <a:pPr lvl="1"/>
            <a:r>
              <a:rPr lang="en-US" i="1" dirty="0" smtClean="0"/>
              <a:t>GDP = </a:t>
            </a:r>
            <a:r>
              <a:rPr lang="en-US" i="1" dirty="0" smtClean="0">
                <a:hlinkClick r:id="rId3" tooltip="Consumption (economics)"/>
              </a:rPr>
              <a:t>private consumption</a:t>
            </a:r>
            <a:r>
              <a:rPr lang="en-US" i="1" dirty="0" smtClean="0"/>
              <a:t> + </a:t>
            </a:r>
            <a:r>
              <a:rPr lang="en-US" i="1" dirty="0" smtClean="0">
                <a:hlinkClick r:id="rId4" tooltip="Gross private domestic investment"/>
              </a:rPr>
              <a:t>gross investment</a:t>
            </a:r>
            <a:r>
              <a:rPr lang="en-US" i="1" dirty="0" smtClean="0"/>
              <a:t> +</a:t>
            </a:r>
          </a:p>
          <a:p>
            <a:pPr lvl="1">
              <a:buNone/>
            </a:pPr>
            <a:r>
              <a:rPr lang="en-US" i="1" dirty="0" smtClean="0"/>
              <a:t>	 </a:t>
            </a:r>
            <a:r>
              <a:rPr lang="en-US" i="1" dirty="0" smtClean="0">
                <a:hlinkClick r:id="rId5" tooltip="Government spending"/>
              </a:rPr>
              <a:t>government spending</a:t>
            </a:r>
            <a:r>
              <a:rPr lang="en-US" i="1" dirty="0" smtClean="0"/>
              <a:t> + (</a:t>
            </a:r>
            <a:r>
              <a:rPr lang="en-US" i="1" dirty="0" smtClean="0">
                <a:hlinkClick r:id="rId6" tooltip="Export"/>
              </a:rPr>
              <a:t>exports</a:t>
            </a:r>
            <a:r>
              <a:rPr lang="en-US" i="1" dirty="0" smtClean="0"/>
              <a:t> − </a:t>
            </a:r>
            <a:r>
              <a:rPr lang="en-US" i="1" dirty="0" smtClean="0">
                <a:hlinkClick r:id="rId7" tooltip="Import"/>
              </a:rPr>
              <a:t>imports</a:t>
            </a:r>
            <a:r>
              <a:rPr lang="en-US" i="1" dirty="0" smtClean="0"/>
              <a:t>)</a:t>
            </a:r>
            <a:r>
              <a:rPr lang="en-US" dirty="0" smtClean="0"/>
              <a:t>, or</a:t>
            </a:r>
          </a:p>
          <a:p>
            <a:pPr lvl="1"/>
            <a:r>
              <a:rPr lang="en-US" dirty="0" smtClean="0"/>
              <a:t>GDP = C + I + G + (Exp – Imp)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19825" t="9329" r="19923" b="20700"/>
          <a:stretch>
            <a:fillRect/>
          </a:stretch>
        </p:blipFill>
        <p:spPr bwMode="auto">
          <a:xfrm>
            <a:off x="0" y="221226"/>
            <a:ext cx="9144000" cy="6636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76200" y="1066800"/>
            <a:ext cx="1981200" cy="609600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810000" y="1066800"/>
            <a:ext cx="1981200" cy="609600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200400" y="5486400"/>
            <a:ext cx="1828800" cy="533400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0" y="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2011-08-06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Household net worth fell from 2007 to 2009 by a total of $17.5 trillion or 25.5%</a:t>
            </a:r>
          </a:p>
          <a:p>
            <a:r>
              <a:rPr lang="en-US" dirty="0" smtClean="0"/>
              <a:t>Inflate of valuation</a:t>
            </a:r>
          </a:p>
          <a:p>
            <a:pPr lvl="1"/>
            <a:r>
              <a:rPr lang="en-US" dirty="0" smtClean="0"/>
              <a:t>Price = $500,000</a:t>
            </a:r>
          </a:p>
          <a:p>
            <a:pPr lvl="1"/>
            <a:r>
              <a:rPr lang="en-US" dirty="0" smtClean="0"/>
              <a:t>Cost = $400,000</a:t>
            </a:r>
          </a:p>
          <a:p>
            <a:pPr lvl="1"/>
            <a:r>
              <a:rPr lang="en-US" dirty="0" smtClean="0"/>
              <a:t>Profit = $100,000</a:t>
            </a:r>
          </a:p>
          <a:p>
            <a:r>
              <a:rPr lang="en-US" dirty="0" smtClean="0"/>
              <a:t>Resell in a year</a:t>
            </a:r>
          </a:p>
          <a:p>
            <a:pPr lvl="1"/>
            <a:r>
              <a:rPr lang="en-US" dirty="0" smtClean="0"/>
              <a:t>Price = $600,000</a:t>
            </a:r>
          </a:p>
          <a:p>
            <a:pPr lvl="1"/>
            <a:r>
              <a:rPr lang="en-US" dirty="0" smtClean="0"/>
              <a:t>Cost =</a:t>
            </a:r>
          </a:p>
          <a:p>
            <a:pPr lvl="1"/>
            <a:r>
              <a:rPr lang="en-US" dirty="0" smtClean="0"/>
              <a:t>Profit =</a:t>
            </a:r>
            <a:endParaRPr lang="en-US" dirty="0"/>
          </a:p>
        </p:txBody>
      </p:sp>
      <p:pic>
        <p:nvPicPr>
          <p:cNvPr id="31746" name="Picture 2" descr="File:Supply-demand-equilibrium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048000"/>
            <a:ext cx="3505200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upload.wikimedia.org/wikipedia/en/c/ce/Fy2010_spending_by_categor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250" y="838200"/>
            <a:ext cx="8286750" cy="598170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524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2010 US Budget (3.55 trillion)</a:t>
            </a:r>
            <a:endParaRPr lang="en-US" sz="2800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issues in America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/>
              <a:t>提 摩 太 後 書 </a:t>
            </a:r>
            <a:r>
              <a:rPr lang="en-US" altLang="zh-TW" b="1" dirty="0" smtClean="0"/>
              <a:t>3 :</a:t>
            </a:r>
          </a:p>
          <a:p>
            <a:pPr lvl="1"/>
            <a:r>
              <a:rPr lang="en-US" altLang="zh-TW" b="1" dirty="0" smtClean="0">
                <a:hlinkClick r:id="rId3"/>
              </a:rPr>
              <a:t>1</a:t>
            </a:r>
            <a:r>
              <a:rPr lang="zh-TW" altLang="en-US" dirty="0" smtClean="0"/>
              <a:t>你 該 知 道 ， 末 世 必 有 危 險 的 日 子 來 到 。 </a:t>
            </a:r>
            <a:r>
              <a:rPr lang="en-US" altLang="zh-TW" b="1" dirty="0" smtClean="0">
                <a:hlinkClick r:id="rId4"/>
              </a:rPr>
              <a:t>2</a:t>
            </a:r>
            <a:r>
              <a:rPr lang="zh-TW" altLang="en-US" dirty="0" smtClean="0"/>
              <a:t>因 為 那 時 人 要 專 顧 自 己 、 貪 愛 錢 財 、 自 誇 、 狂 傲 、 謗 讟 、 違 背 父 母 、 忘 恩 負 義 、 心 不 聖 潔 、</a:t>
            </a:r>
            <a:endParaRPr lang="en-US" altLang="zh-TW" dirty="0" smtClean="0"/>
          </a:p>
          <a:p>
            <a:pPr lvl="1"/>
            <a:r>
              <a:rPr lang="en-US" dirty="0" smtClean="0"/>
              <a:t>Self center</a:t>
            </a:r>
          </a:p>
          <a:p>
            <a:pPr lvl="1"/>
            <a:r>
              <a:rPr lang="en-US" dirty="0" smtClean="0"/>
              <a:t>Money lover</a:t>
            </a:r>
          </a:p>
          <a:p>
            <a:pPr lvl="1"/>
            <a:r>
              <a:rPr lang="en-US" dirty="0" smtClean="0"/>
              <a:t>No self-control/discipline</a:t>
            </a:r>
          </a:p>
          <a:p>
            <a:pPr lvl="1"/>
            <a:r>
              <a:rPr lang="en-US" dirty="0" smtClean="0"/>
              <a:t>Voting system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錢 財 無 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762000"/>
            <a:ext cx="9144000" cy="5105400"/>
          </a:xfrm>
        </p:spPr>
        <p:txBody>
          <a:bodyPr>
            <a:noAutofit/>
          </a:bodyPr>
          <a:lstStyle/>
          <a:p>
            <a:r>
              <a:rPr lang="ja-JP" altLang="en-US" sz="2400" b="1" smtClean="0"/>
              <a:t> 路 加 福 音 </a:t>
            </a:r>
            <a:r>
              <a:rPr lang="en-US" altLang="ja-JP" sz="2400" b="1" dirty="0" smtClean="0"/>
              <a:t>16</a:t>
            </a:r>
            <a:endParaRPr lang="en-US" altLang="zh-TW" sz="2400" b="1" dirty="0" smtClean="0"/>
          </a:p>
          <a:p>
            <a:r>
              <a:rPr lang="en-US" altLang="zh-TW" sz="2400" b="1" dirty="0" smtClean="0">
                <a:hlinkClick r:id="rId3"/>
              </a:rPr>
              <a:t>1</a:t>
            </a:r>
            <a:r>
              <a:rPr lang="zh-TW" altLang="en-US" sz="2400" dirty="0" smtClean="0"/>
              <a:t>耶 穌 又 對 門 徒 說 ： 有 一 個 財 主 的 管 家 ， 別 人 向 他 主 人 告 他 浪 費 主 人 的 財 物 。 </a:t>
            </a:r>
            <a:r>
              <a:rPr lang="en-US" altLang="zh-TW" sz="2400" b="1" dirty="0" smtClean="0">
                <a:hlinkClick r:id="rId4"/>
              </a:rPr>
              <a:t>2</a:t>
            </a:r>
            <a:r>
              <a:rPr lang="zh-TW" altLang="en-US" sz="2400" dirty="0" smtClean="0"/>
              <a:t>主 人 叫 他 來 ， 對 他 說 ： 我 聽 見 你 這 事 怎 麼 樣 呢 ？ 把 你 所 經 管 的 交 代 明 白 ， 因 你 不 能 再 作 我 的 管 家 。 </a:t>
            </a:r>
            <a:r>
              <a:rPr lang="en-US" altLang="zh-TW" sz="2400" b="1" dirty="0" smtClean="0">
                <a:hlinkClick r:id="rId5"/>
              </a:rPr>
              <a:t>3</a:t>
            </a:r>
            <a:r>
              <a:rPr lang="zh-TW" altLang="en-US" sz="2400" dirty="0" smtClean="0"/>
              <a:t>那 管 家 心 裡 說 ： 主 人 辭 我 ， 不 用 我 再 作 管 家 ， 我 將 來 作 甚 麼 ？ 鋤 地 呢 ？ 無 力 ； 討 飯 呢 ？ 怕 羞 。 </a:t>
            </a:r>
            <a:r>
              <a:rPr lang="en-US" altLang="zh-TW" sz="2400" b="1" dirty="0" smtClean="0">
                <a:hlinkClick r:id="rId6"/>
              </a:rPr>
              <a:t>4</a:t>
            </a:r>
            <a:r>
              <a:rPr lang="zh-TW" altLang="en-US" sz="2400" dirty="0" smtClean="0"/>
              <a:t>我 知 道 怎 麼 行 ， 好 叫 人 在 我 不 作 管 家 之 後 ， 接 我 到 他 們 家 裡 去 。 </a:t>
            </a:r>
            <a:r>
              <a:rPr lang="en-US" altLang="zh-TW" sz="2400" b="1" dirty="0" smtClean="0">
                <a:hlinkClick r:id="rId7"/>
              </a:rPr>
              <a:t>5</a:t>
            </a:r>
            <a:r>
              <a:rPr lang="zh-TW" altLang="en-US" sz="2400" dirty="0" smtClean="0"/>
              <a:t>於 是 把 欠 他 主 人 債 的 ， 一 個 一 個 的 叫 了 來 ， 問 頭 一 個 說 ： 你 欠 我 主 人 多 少 ？ </a:t>
            </a:r>
            <a:r>
              <a:rPr lang="en-US" altLang="zh-TW" sz="2400" b="1" dirty="0" smtClean="0">
                <a:hlinkClick r:id="rId8"/>
              </a:rPr>
              <a:t>6</a:t>
            </a:r>
            <a:r>
              <a:rPr lang="zh-TW" altLang="en-US" sz="2400" dirty="0" smtClean="0"/>
              <a:t>他 說 ： 一 百 簍 （ 每 簍 約 五 十 斤 ） 油 。 管 家 說 ： 拿 你 的 賬 ， 快 坐 下 ， 寫 五 十 。 </a:t>
            </a:r>
            <a:r>
              <a:rPr lang="en-US" altLang="zh-TW" sz="2400" b="1" dirty="0" smtClean="0">
                <a:hlinkClick r:id="rId9"/>
              </a:rPr>
              <a:t>7</a:t>
            </a:r>
            <a:r>
              <a:rPr lang="zh-TW" altLang="en-US" sz="2400" dirty="0" smtClean="0"/>
              <a:t>又 問 一 個 說 ： 你 欠 多 少 ？ 他 說 ： 一 百 石 麥 子 。 管 家 說 ： 拿 你 的 賬 ， 寫 八 十 。 </a:t>
            </a:r>
            <a:r>
              <a:rPr lang="en-US" altLang="zh-TW" sz="2400" b="1" dirty="0" smtClean="0">
                <a:hlinkClick r:id="rId10"/>
              </a:rPr>
              <a:t>8</a:t>
            </a:r>
            <a:r>
              <a:rPr lang="zh-TW" altLang="en-US" sz="2400" dirty="0" smtClean="0"/>
              <a:t>主 人 就 誇 獎 這 不 義 的 管 家 做 事 聰 明 。 因 為 今 世 之 子 ， 在 世 事 之 上 ， 較 比 光 明 之 子 更 加 聰 明 。 </a:t>
            </a:r>
            <a:r>
              <a:rPr lang="en-US" altLang="zh-TW" sz="2400" b="1" dirty="0" smtClean="0">
                <a:hlinkClick r:id="rId11"/>
              </a:rPr>
              <a:t>9</a:t>
            </a:r>
            <a:r>
              <a:rPr lang="zh-TW" altLang="en-US" sz="2400" dirty="0" smtClean="0"/>
              <a:t>我 又 告 訴 你 們 ， 要 藉 著 那 不 義 的 錢 財 結 交 朋 友 ， 到 了 </a:t>
            </a:r>
            <a:r>
              <a:rPr lang="zh-TW" altLang="en-US" sz="2400" b="1" u="sng" dirty="0" smtClean="0"/>
              <a:t>錢 財 無 用 的 時 候 </a:t>
            </a:r>
            <a:r>
              <a:rPr lang="zh-TW" altLang="en-US" sz="2400" dirty="0" smtClean="0"/>
              <a:t>， 他 們 可 以 接 你 們 到 永 存 的 帳 幕 裡 去 。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小 事 忠 心 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-76200" y="990600"/>
            <a:ext cx="9144000" cy="5105400"/>
          </a:xfrm>
        </p:spPr>
        <p:txBody>
          <a:bodyPr>
            <a:noAutofit/>
          </a:bodyPr>
          <a:lstStyle/>
          <a:p>
            <a:r>
              <a:rPr lang="ja-JP" altLang="en-US" sz="2400" b="1" smtClean="0"/>
              <a:t> 路 加 福 音 </a:t>
            </a:r>
            <a:r>
              <a:rPr lang="en-US" altLang="ja-JP" sz="2400" b="1" dirty="0" smtClean="0"/>
              <a:t>16</a:t>
            </a:r>
            <a:endParaRPr lang="en-US" altLang="zh-TW" sz="2400" b="1" dirty="0" smtClean="0"/>
          </a:p>
          <a:p>
            <a:r>
              <a:rPr lang="en-US" altLang="zh-TW" sz="2400" b="1" dirty="0" smtClean="0">
                <a:hlinkClick r:id="rId3"/>
              </a:rPr>
              <a:t>10</a:t>
            </a:r>
            <a:r>
              <a:rPr lang="zh-TW" altLang="en-US" sz="2400" dirty="0" smtClean="0"/>
              <a:t>人 在 最 小 的 事 上 忠 心 ， 在 大 事 上 也 忠 心 ； 在 最 小 的 事 上 不 義 ， 在 大 事 上 也 不 義 。 </a:t>
            </a:r>
            <a:r>
              <a:rPr lang="en-US" altLang="zh-TW" sz="2400" b="1" dirty="0" smtClean="0">
                <a:hlinkClick r:id="rId4"/>
              </a:rPr>
              <a:t>11</a:t>
            </a:r>
            <a:r>
              <a:rPr lang="zh-TW" altLang="en-US" sz="2400" dirty="0" smtClean="0"/>
              <a:t>倘 若 你 們 在 不 義 的 錢 財 上 不 忠 心 ， 誰 還 把 那 真 實 的 錢 財 託 付 你 們 呢 ？ </a:t>
            </a:r>
            <a:r>
              <a:rPr lang="en-US" altLang="zh-TW" sz="2400" b="1" dirty="0" smtClean="0">
                <a:hlinkClick r:id="rId5"/>
              </a:rPr>
              <a:t>12</a:t>
            </a:r>
            <a:r>
              <a:rPr lang="zh-TW" altLang="en-US" sz="2400" dirty="0" smtClean="0"/>
              <a:t>倘 若 你 們 在 別 人 的 東 西 上 不 忠 心 ， 誰 還 把 你 們 自 己 的 東 西 給 你 們 呢 ？ </a:t>
            </a:r>
            <a:r>
              <a:rPr lang="en-US" altLang="zh-TW" sz="2400" b="1" dirty="0" smtClean="0">
                <a:hlinkClick r:id="rId6"/>
              </a:rPr>
              <a:t>13</a:t>
            </a:r>
            <a:r>
              <a:rPr lang="zh-TW" altLang="en-US" sz="2400" dirty="0" smtClean="0"/>
              <a:t>一 個 僕 人 不 能 事 奉 兩 個 主 ； 不 是 惡 這 個 愛 那 個 ， 就 是 重 這 個 輕 那 個 。 你 們 不 能 又 事 奉 神 ， 又 事 奉 瑪 門 。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631</Words>
  <Application>Microsoft Office PowerPoint</Application>
  <PresentationFormat>On-screen Show (4:3)</PresentationFormat>
  <Paragraphs>65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錢財無用的時候</vt:lpstr>
      <vt:lpstr>Slide 2</vt:lpstr>
      <vt:lpstr>Money</vt:lpstr>
      <vt:lpstr>Slide 4</vt:lpstr>
      <vt:lpstr>Free market</vt:lpstr>
      <vt:lpstr>Slide 6</vt:lpstr>
      <vt:lpstr>Big issues in America economy</vt:lpstr>
      <vt:lpstr>錢 財 無 用</vt:lpstr>
      <vt:lpstr>小 事 忠 心 </vt:lpstr>
      <vt:lpstr>What do we need to do?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Daniel S Mui</cp:lastModifiedBy>
  <cp:revision>38</cp:revision>
  <dcterms:created xsi:type="dcterms:W3CDTF">2006-08-16T00:00:00Z</dcterms:created>
  <dcterms:modified xsi:type="dcterms:W3CDTF">2011-08-07T16:21:26Z</dcterms:modified>
</cp:coreProperties>
</file>